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256" r:id="rId2"/>
    <p:sldId id="306" r:id="rId3"/>
    <p:sldId id="258" r:id="rId4"/>
    <p:sldId id="264" r:id="rId5"/>
    <p:sldId id="275" r:id="rId6"/>
    <p:sldId id="307" r:id="rId7"/>
    <p:sldId id="308" r:id="rId8"/>
    <p:sldId id="311" r:id="rId9"/>
    <p:sldId id="309" r:id="rId10"/>
    <p:sldId id="310" r:id="rId11"/>
    <p:sldId id="312" r:id="rId12"/>
    <p:sldId id="313" r:id="rId13"/>
    <p:sldId id="314" r:id="rId14"/>
    <p:sldId id="315" r:id="rId15"/>
    <p:sldId id="316" r:id="rId16"/>
    <p:sldId id="319" r:id="rId17"/>
    <p:sldId id="262" r:id="rId18"/>
    <p:sldId id="263" r:id="rId19"/>
    <p:sldId id="318" r:id="rId20"/>
    <p:sldId id="317" r:id="rId21"/>
    <p:sldId id="305" r:id="rId22"/>
    <p:sldId id="320" r:id="rId23"/>
    <p:sldId id="257" r:id="rId24"/>
    <p:sldId id="322" r:id="rId25"/>
    <p:sldId id="321" r:id="rId26"/>
    <p:sldId id="323" r:id="rId27"/>
    <p:sldId id="324" r:id="rId28"/>
    <p:sldId id="325" r:id="rId29"/>
    <p:sldId id="326" r:id="rId30"/>
    <p:sldId id="327" r:id="rId31"/>
    <p:sldId id="286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ExtraBold" panose="00000900000000000000" pitchFamily="2" charset="0"/>
      <p:bold r:id="rId38"/>
      <p:boldItalic r:id="rId39"/>
    </p:embeddedFont>
    <p:embeddedFont>
      <p:font typeface="Montserrat ExtraLight" panose="00000300000000000000" pitchFamily="2" charset="0"/>
      <p:regular r:id="rId40"/>
      <p:bold r:id="rId41"/>
      <p:italic r:id="rId42"/>
      <p:boldItalic r:id="rId43"/>
    </p:embeddedFont>
    <p:embeddedFont>
      <p:font typeface="Montserrat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B027AC-A9C2-4980-B3C0-A04A4B5402FF}">
  <a:tblStyle styleId="{9AB027AC-A9C2-4980-B3C0-A04A4B540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Bildea" userId="8e7554bcb201fb54" providerId="LiveId" clId="{2C15346A-0469-442E-9989-A7FA5F61AF5D}"/>
    <pc:docChg chg="custSel modSld">
      <pc:chgData name="Cristian Bildea" userId="8e7554bcb201fb54" providerId="LiveId" clId="{2C15346A-0469-442E-9989-A7FA5F61AF5D}" dt="2025-05-08T06:27:40.443" v="40" actId="20577"/>
      <pc:docMkLst>
        <pc:docMk/>
      </pc:docMkLst>
      <pc:sldChg chg="modSp mod">
        <pc:chgData name="Cristian Bildea" userId="8e7554bcb201fb54" providerId="LiveId" clId="{2C15346A-0469-442E-9989-A7FA5F61AF5D}" dt="2025-05-08T06:27:40.443" v="40" actId="20577"/>
        <pc:sldMkLst>
          <pc:docMk/>
          <pc:sldMk cId="0" sldId="264"/>
        </pc:sldMkLst>
        <pc:spChg chg="mod">
          <ac:chgData name="Cristian Bildea" userId="8e7554bcb201fb54" providerId="LiveId" clId="{2C15346A-0469-442E-9989-A7FA5F61AF5D}" dt="2025-05-08T06:27:40.443" v="40" actId="20577"/>
          <ac:spMkLst>
            <pc:docMk/>
            <pc:sldMk cId="0" sldId="264"/>
            <ac:spMk id="23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06F438CC-1BCC-4C3D-AE8C-014838F5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C2712360-74E1-75AE-2E79-F0A8D640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D6B00F60-8792-34BB-C132-D2BB4EF04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08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C93D5080-F09C-1A8F-B3E1-D661D86B6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B5E3D172-CC2C-CC7E-2FDD-244BB58F2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F4A7ACBF-24AA-4B97-9053-87AAE5691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0C94B905-09B5-7039-6419-594215B8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6BF2FEFB-AD66-67E1-CAFE-F2977C8B7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707F950C-0FAB-C665-1576-6D62D86F1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13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45BED80-E764-26E9-BB95-3391D83D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360B82E9-1569-864B-7116-A95139A32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10BD3CD4-4E3E-2C0B-4782-66353A01C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071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E4BF117-61DB-581A-55E1-317ABBDB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7FAE83BD-68BD-919E-49AE-BEECB0A2B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952489BC-59CD-E744-7A44-1293F08B5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90BD69D-2D1D-1A04-D337-BBBBD5EE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EB64D449-006A-926A-C6AD-AC5E67B03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C461F27A-B3F9-0814-95E8-F7402DEA6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07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F077CC43-5497-2536-4974-1A85ABFD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0AB91B31-C3E6-F78F-3503-DE36F0616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89FE2C06-3C81-67F5-401A-06279852C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52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51D18FD-6C31-2287-FEA4-746BC407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1F21A311-10DD-F288-97D7-C7C50664B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75705E0E-B2F5-1968-DD67-140DF3ACCE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725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D5244680-8D94-52CC-8FAD-F57962DA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4C9E14D4-04A0-EB62-27A1-F998D461E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EB58B7F0-A89A-EF46-F7BD-39804766D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97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D67252A-D27C-9664-4759-04DE84355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9089E6F4-65B0-0ECC-20DF-BFAF8423D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D215E121-109B-6B21-0231-AF500C90C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483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118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B3C173B5-A2A6-7CC4-155E-A0FBDE10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7454CEF0-425A-56CF-FEF9-2BE647E0A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6D57EFF9-B1C2-4DD1-1C41-1BCABCA41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35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AC52A45-F6F5-8E03-114A-571F6DEF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A095F5B7-91F5-5F85-97C7-5D382327A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8BD3B571-D0C3-4DEA-24D0-DBB088DC1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37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8FBDB5B8-95EB-7FC6-A6BC-3C180C00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ED11D66D-75F3-DBCE-EE60-CEF114ADA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D496C006-BA96-93AD-3E93-26EBA3200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959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AC52A45-F6F5-8E03-114A-571F6DEF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A095F5B7-91F5-5F85-97C7-5D382327A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8BD3B571-D0C3-4DEA-24D0-DBB088DC1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372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511DA1F-90E9-74A9-F129-FC2D77F2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BC841FD4-3AEE-344C-5EB4-778F7C3FC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315E7B1A-1A65-2C42-5CD8-E339F604A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65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A80C674-F39D-E96B-65B7-CD264750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47BE063D-2D8C-2FC2-3469-7ABFC372B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B11A00FF-61DC-D39F-D120-54B361AE0D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8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1B26240-B916-96A0-E15E-6C26A919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B13A538B-257A-C93A-DC61-E8472D6F6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F9E20F1B-BB94-673F-63DA-27FB642B0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768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2B3D407-164D-B2C5-AFD4-99FC1DA2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0DE00E97-D951-016F-2866-BA644DAFA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3D12406C-C63A-EC18-398C-549E10E77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60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DECE259-D3C9-17C6-C785-DBEA90BD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D0EB25C1-2DEF-9C68-12A9-194289D50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2EDECA04-57D9-5F78-9E0C-BD111C80E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526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4E7D9E68-6AAB-E548-141C-6A852F70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5AE0C8AC-FADE-17AF-1A9A-B6921F0C6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7A0BB556-3CF4-CE77-5798-86B34C898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88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4F145BCF-42F6-AA40-8578-61979D06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DBEC2B2E-5E2E-7FD0-27BB-62873904F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DE49C0A1-C2D2-86FB-BA18-9E355CBF6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78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4" r:id="rId7"/>
    <p:sldLayoutId id="2147483670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DEAL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SPRINT 1 SUMMARY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Online Shop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76B167BD-D9C3-C7A0-EB33-1A3285AC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329DAEA4-8BBA-1DAE-38F2-E5C09D6DF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9F30711C-DA79-A5E1-A4AA-D0816975D4C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328857E4-177E-7D38-4686-D67CDF074D86}"/>
              </a:ext>
            </a:extLst>
          </p:cNvPr>
          <p:cNvSpPr txBox="1">
            <a:spLocks/>
          </p:cNvSpPr>
          <p:nvPr/>
        </p:nvSpPr>
        <p:spPr>
          <a:xfrm>
            <a:off x="6239813" y="1386425"/>
            <a:ext cx="3931373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endParaRPr lang="en-GB" sz="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C3006-0A6B-CC9B-A321-8CE8B181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770817"/>
            <a:ext cx="6358486" cy="28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6AFAAD28-AB22-8CE9-645E-5CC8DCAE2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EBEA5B35-2115-31AE-3DCB-8CC1E9D6A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26F6CB2A-7555-53F4-87C3-86A61DA5148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C89E9BED-36C7-575C-EC42-71CDBC22D84E}"/>
              </a:ext>
            </a:extLst>
          </p:cNvPr>
          <p:cNvSpPr txBox="1">
            <a:spLocks/>
          </p:cNvSpPr>
          <p:nvPr/>
        </p:nvSpPr>
        <p:spPr>
          <a:xfrm>
            <a:off x="6239813" y="1386425"/>
            <a:ext cx="3931373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endParaRPr lang="en-GB" sz="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C694-B065-0550-3948-E6C47C7E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4" y="1515031"/>
            <a:ext cx="7642325" cy="32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7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8B037437-4F9D-E9F9-F5DA-60E0A28B9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E7ACB0C9-5606-7EDB-0FE4-03E5D6E27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148F74F6-6869-B318-5A41-CDCCB4FC0CF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EFC16F0D-8F57-1E58-E808-3E4BC3451CA7}"/>
              </a:ext>
            </a:extLst>
          </p:cNvPr>
          <p:cNvSpPr txBox="1">
            <a:spLocks/>
          </p:cNvSpPr>
          <p:nvPr/>
        </p:nvSpPr>
        <p:spPr>
          <a:xfrm>
            <a:off x="6239813" y="1386425"/>
            <a:ext cx="3931373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spcBef>
                <a:spcPts val="1000"/>
              </a:spcBef>
              <a:buNone/>
            </a:pPr>
            <a:endParaRPr lang="en-GB" sz="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9AE40-4F68-D7B1-022D-8C36011A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4" y="1515031"/>
            <a:ext cx="7642325" cy="32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6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15B488D3-EBC1-1FD0-F0CC-80D3BDB0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4B71DAD7-FF55-CA94-DB5C-2842CE25C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61AAE4BC-1DF3-0C04-0F10-0A9EFFE5B6B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EE6D81-ED5B-96F0-4F10-518D9656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67" y="1016626"/>
            <a:ext cx="6494465" cy="39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A247A32A-1DE0-17A6-AFFE-D09DCC27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5927B2AC-5622-5925-5E0F-8A859C24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BF0E53A8-DC3A-84F7-D1FD-C862CDA8F1B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CCD70B-38B2-66EF-0391-1179CAE3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130825"/>
            <a:ext cx="4150849" cy="35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9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43FD6B24-4DA4-0B8A-A9AD-EA2A0A9B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B13F7A61-8AEF-18C8-BD54-51BCE7D81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06 SPRINT METRICS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F5F74164-4DCF-A26D-F0EF-D23D0AE74D0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94;p57">
            <a:extLst>
              <a:ext uri="{FF2B5EF4-FFF2-40B4-BE49-F238E27FC236}">
                <a16:creationId xmlns:a16="http://schemas.microsoft.com/office/drawing/2014/main" id="{0F228F37-5FF9-0D16-B382-79226C3D5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776" y="3258031"/>
            <a:ext cx="4342498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sz="1000" b="1" dirty="0"/>
              <a:t>There were 29 work items in the sprint:</a:t>
            </a:r>
          </a:p>
          <a:p>
            <a:pPr marL="139700" indent="0">
              <a:buNone/>
            </a:pPr>
            <a:r>
              <a:rPr lang="en-GB" sz="800" b="1" dirty="0"/>
              <a:t>9</a:t>
            </a:r>
            <a:r>
              <a:rPr lang="en-GB" sz="800" dirty="0"/>
              <a:t> DONE (100%)</a:t>
            </a:r>
          </a:p>
          <a:p>
            <a:pPr marL="139700" indent="0">
              <a:buNone/>
            </a:pPr>
            <a:r>
              <a:rPr lang="en-GB" sz="800" b="1" dirty="0"/>
              <a:t>2</a:t>
            </a:r>
            <a:r>
              <a:rPr lang="en-GB" sz="800" dirty="0"/>
              <a:t> READY TO AUTOMATION (There are dev done, only QA test needed) (95%)</a:t>
            </a:r>
          </a:p>
          <a:p>
            <a:pPr marL="139700" indent="0">
              <a:buNone/>
            </a:pPr>
            <a:r>
              <a:rPr lang="en-GB" sz="800" b="1" dirty="0"/>
              <a:t>6</a:t>
            </a:r>
            <a:r>
              <a:rPr lang="en-GB" sz="800" dirty="0"/>
              <a:t> IN REVIEW (DEV (BE or FE Done, only 60%, 80&amp; DONE) (60&amp;-80%)</a:t>
            </a:r>
          </a:p>
          <a:p>
            <a:pPr marL="139700" indent="0">
              <a:buNone/>
            </a:pPr>
            <a:r>
              <a:rPr lang="en-GB" sz="800" b="1" dirty="0"/>
              <a:t>0</a:t>
            </a:r>
            <a:r>
              <a:rPr lang="en-GB" sz="800" dirty="0"/>
              <a:t> ON HOLD</a:t>
            </a:r>
          </a:p>
          <a:p>
            <a:pPr marL="139700" indent="0">
              <a:buNone/>
            </a:pPr>
            <a:r>
              <a:rPr lang="en-GB" sz="800" b="1" dirty="0"/>
              <a:t>0</a:t>
            </a:r>
            <a:r>
              <a:rPr lang="en-GB" sz="800" dirty="0"/>
              <a:t> IN PROGESS</a:t>
            </a:r>
          </a:p>
          <a:p>
            <a:pPr marL="139700" indent="0">
              <a:buNone/>
            </a:pPr>
            <a:endParaRPr lang="en-GB" sz="800" dirty="0"/>
          </a:p>
          <a:p>
            <a:pPr marL="139700" indent="0">
              <a:buNone/>
            </a:pPr>
            <a:r>
              <a:rPr lang="en-GB" sz="800" dirty="0"/>
              <a:t>The resolution it is that the we could not finish the sprint work items, but we are optimistic for the next sprint because the base of the backend/frontend/automation projects are on point and the next feature and remaining ones will be done quicker.</a:t>
            </a:r>
          </a:p>
          <a:p>
            <a:pPr marL="139700" indent="0">
              <a:buNone/>
            </a:pPr>
            <a:r>
              <a:rPr lang="en-GB" sz="800" dirty="0"/>
              <a:t>Also, the integration of the members of the team with the technology, git, workflow will be improved.</a:t>
            </a:r>
          </a:p>
          <a:p>
            <a:pPr marL="139700" indent="0">
              <a:buNone/>
            </a:pPr>
            <a:endParaRPr lang="en-GB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B7CB5-51AA-CBE9-E706-EC724CFE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113334"/>
            <a:ext cx="5860399" cy="2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0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E3924D9B-5A9E-0476-6E96-EB15A8BF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C017A17C-728B-4891-82BC-FF71934E3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07 MEMBER RETROSPECTIVE</a:t>
            </a:r>
            <a:br>
              <a:rPr lang="en-GB" dirty="0"/>
            </a:br>
            <a:r>
              <a:rPr lang="en-GB" dirty="0"/>
              <a:t>Andrei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CDFAC102-7A6B-5660-F3BD-B58AA8B03E3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9197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80675" y="181978"/>
            <a:ext cx="4629300" cy="701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Andrei Borza – Dev life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80674" y="771250"/>
            <a:ext cx="8080241" cy="422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Completed tasks:</a:t>
            </a:r>
          </a:p>
          <a:p>
            <a:pPr marL="285750" indent="-285750"/>
            <a:r>
              <a:rPr lang="en-US" dirty="0"/>
              <a:t>App architecture and diagrams</a:t>
            </a:r>
          </a:p>
          <a:p>
            <a:pPr marL="285750" indent="-285750"/>
            <a:r>
              <a:rPr lang="en-US" dirty="0"/>
              <a:t>Service Discovery (Netflix Eureka), Gateway (Reactive) &amp; Identity Service (layered) structure, DB &amp; Mail Server </a:t>
            </a:r>
            <a:r>
              <a:rPr lang="en-US" dirty="0" err="1"/>
              <a:t>dockerization</a:t>
            </a:r>
            <a:r>
              <a:rPr lang="en-US" dirty="0"/>
              <a:t>, Core project for transfer objects &amp; services commons as well as a custom HTTP Client for internal use</a:t>
            </a:r>
          </a:p>
          <a:p>
            <a:pPr marL="285750" indent="-285750"/>
            <a:r>
              <a:rPr lang="en-US" dirty="0" err="1"/>
              <a:t>Checkstyle</a:t>
            </a:r>
            <a:r>
              <a:rPr lang="en-US" dirty="0"/>
              <a:t> &amp; code coverage validations &amp; runbooks</a:t>
            </a:r>
          </a:p>
          <a:p>
            <a:pPr marL="285750" indent="-285750"/>
            <a:r>
              <a:rPr lang="en-US" dirty="0"/>
              <a:t>Registration, Auth Filter, User CRUD &amp; Role based auth</a:t>
            </a:r>
          </a:p>
          <a:p>
            <a:pPr marL="285750" indent="-285750"/>
            <a:r>
              <a:rPr lang="en-US" dirty="0"/>
              <a:t>Exception handling &amp; response uniformization</a:t>
            </a:r>
          </a:p>
          <a:p>
            <a:pPr marL="285750" indent="-285750"/>
            <a:r>
              <a:rPr lang="en-US" dirty="0"/>
              <a:t>Code review &amp; Bug fixing &amp; Technical Improvements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Technical Implementation:</a:t>
            </a:r>
          </a:p>
          <a:p>
            <a:pPr marL="285750" indent="-285750"/>
            <a:r>
              <a:rPr lang="en-US" dirty="0"/>
              <a:t>Running up a PostgreSQL DB configured to be plug and play </a:t>
            </a:r>
          </a:p>
          <a:p>
            <a:pPr marL="0" indent="0">
              <a:buNone/>
            </a:pPr>
            <a:r>
              <a:rPr lang="en-US" dirty="0"/>
              <a:t>for each teammate</a:t>
            </a:r>
          </a:p>
          <a:p>
            <a:pPr marL="285750" indent="-285750"/>
            <a:r>
              <a:rPr lang="en-US" dirty="0"/>
              <a:t>Containerized mail server</a:t>
            </a:r>
          </a:p>
          <a:p>
            <a:pPr marL="285750" indent="-285750"/>
            <a:r>
              <a:rPr lang="en-US" dirty="0"/>
              <a:t>Unit tests base configurations &amp; helpers, kept the code</a:t>
            </a:r>
          </a:p>
          <a:p>
            <a:pPr marL="0" indent="0">
              <a:buNone/>
            </a:pPr>
            <a:r>
              <a:rPr lang="en-US" dirty="0"/>
              <a:t>base on a </a:t>
            </a:r>
            <a:r>
              <a:rPr lang="en-US" b="1" dirty="0"/>
              <a:t>94%</a:t>
            </a:r>
            <a:r>
              <a:rPr lang="en-US" dirty="0"/>
              <a:t> total instruction coverage</a:t>
            </a:r>
          </a:p>
          <a:p>
            <a:pPr marL="285750" indent="-285750"/>
            <a:r>
              <a:rPr lang="en-US" dirty="0"/>
              <a:t>Requests &amp; Response validations</a:t>
            </a:r>
          </a:p>
          <a:p>
            <a:pPr marL="285750" indent="-28575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268375" y="15097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401753F6-569C-F15E-E7D2-8BFD7CB08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58FC0-FB78-4E68-98A3-53E2A581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20" y="1911784"/>
            <a:ext cx="2902406" cy="2254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837F52E-2EE2-0B15-FCF1-AE5B52A67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011C113B-C471-5F3F-0033-59217F2F1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674" y="181978"/>
            <a:ext cx="5562509" cy="701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Andrei Borza - Retrospective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B713A39D-4B6C-BE41-F670-3EA404FC2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156" y="657616"/>
            <a:ext cx="7716033" cy="4334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went well:</a:t>
            </a:r>
          </a:p>
          <a:p>
            <a:pPr marL="285750" indent="-285750"/>
            <a:r>
              <a:rPr lang="en-US" dirty="0"/>
              <a:t>Regular meetings &amp; check-ups, if anyone had a problem someone was there to help</a:t>
            </a:r>
          </a:p>
          <a:p>
            <a:pPr marL="285750" indent="-285750"/>
            <a:r>
              <a:rPr lang="en-US" dirty="0"/>
              <a:t>Managed to (almost) finish the work expected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b="1" dirty="0"/>
              <a:t>What was challenging:</a:t>
            </a:r>
          </a:p>
          <a:p>
            <a:pPr marL="285750" indent="-285750"/>
            <a:r>
              <a:rPr lang="en-US" dirty="0"/>
              <a:t>Too much time spent on support, reviews and fixing rather than developing</a:t>
            </a:r>
          </a:p>
          <a:p>
            <a:pPr marL="285750" indent="-285750"/>
            <a:r>
              <a:rPr lang="en-US" dirty="0"/>
              <a:t>Giving “tutorials” for git, branching, merging, rebasing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b="1" dirty="0"/>
              <a:t>What can be improved:</a:t>
            </a:r>
          </a:p>
          <a:p>
            <a:pPr marL="285750" indent="-285750"/>
            <a:r>
              <a:rPr lang="en-US" dirty="0"/>
              <a:t>Branch chaos, not enough attention on updating branches, parts of code</a:t>
            </a:r>
          </a:p>
          <a:p>
            <a:pPr marL="0" indent="0">
              <a:buNone/>
            </a:pPr>
            <a:r>
              <a:rPr lang="en-US" dirty="0"/>
              <a:t>changed and/or accidentally lost -&gt; do it again…</a:t>
            </a:r>
          </a:p>
          <a:p>
            <a:pPr marL="285750" indent="-285750"/>
            <a:r>
              <a:rPr lang="en-US" dirty="0"/>
              <a:t>Relying too much on AI, parts of the reviewed code were not even</a:t>
            </a:r>
          </a:p>
          <a:p>
            <a:pPr marL="0" indent="0">
              <a:buNone/>
            </a:pPr>
            <a:r>
              <a:rPr lang="en-US" dirty="0"/>
              <a:t>compiling, no attention to details whatsoever</a:t>
            </a:r>
          </a:p>
          <a:p>
            <a:pPr marL="285750" indent="-285750"/>
            <a:r>
              <a:rPr lang="en-US" dirty="0"/>
              <a:t>When something is ready for review, I expect it to be working not </a:t>
            </a:r>
          </a:p>
          <a:p>
            <a:pPr marL="0" indent="0">
              <a:buNone/>
            </a:pPr>
            <a:r>
              <a:rPr lang="en-US" dirty="0"/>
              <a:t>half-baked and needing a do-over</a:t>
            </a:r>
          </a:p>
          <a:p>
            <a:pPr marL="285750" indent="-285750"/>
            <a:r>
              <a:rPr lang="en-US" dirty="0"/>
              <a:t>Deviating from agreed architecture/implementation is not great,</a:t>
            </a:r>
          </a:p>
          <a:p>
            <a:pPr marL="0" indent="0">
              <a:buNone/>
            </a:pPr>
            <a:r>
              <a:rPr lang="en-US" dirty="0"/>
              <a:t>as we have discussed something and reviewed something completely</a:t>
            </a:r>
          </a:p>
          <a:p>
            <a:pPr marL="0" indent="0">
              <a:buNone/>
            </a:pPr>
            <a:r>
              <a:rPr lang="en-US" dirty="0"/>
              <a:t>different </a:t>
            </a:r>
          </a:p>
          <a:p>
            <a:pPr marL="285750" indent="-285750"/>
            <a:endParaRPr lang="en-US" b="1" dirty="0"/>
          </a:p>
          <a:p>
            <a:pPr marL="0" indent="0">
              <a:buNone/>
            </a:pPr>
            <a:endParaRPr b="1" dirty="0"/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2F991E09-67C3-828E-68B0-B6B497CC25B7}"/>
              </a:ext>
            </a:extLst>
          </p:cNvPr>
          <p:cNvCxnSpPr>
            <a:cxnSpLocks/>
          </p:cNvCxnSpPr>
          <p:nvPr/>
        </p:nvCxnSpPr>
        <p:spPr>
          <a:xfrm>
            <a:off x="268375" y="15097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70B5C4B5-A43E-9758-1137-A54109B70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37036A6-6C31-7698-5196-6F9BB8ECF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A8016518-9B0E-C8B3-9EBF-A2C19B874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07 MEMBER RETROSPECTIVE</a:t>
            </a:r>
            <a:br>
              <a:rPr lang="en-GB" dirty="0"/>
            </a:br>
            <a:r>
              <a:rPr lang="en-GB" dirty="0"/>
              <a:t>Cornel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A8C16E41-ECB9-E5C6-19A5-0B5832FC0B4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0177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C26C1FE-23FC-0EFD-E1A7-554AA57E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6EDB3D43-8A85-B206-0303-E9D26F0B8C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200" y="2093715"/>
            <a:ext cx="6203519" cy="1293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What we’ll discuss today?</a:t>
            </a:r>
            <a:endParaRPr sz="4000"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EB4C227A-5F0E-C37D-384B-1B4996C6E3D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1211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 did for </a:t>
            </a:r>
            <a:br>
              <a:rPr lang="en" dirty="0"/>
            </a:br>
            <a:r>
              <a:rPr lang="en" dirty="0"/>
              <a:t>the team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4"/>
            <a:ext cx="4946400" cy="31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worked on the Frontend part of our application delivering next tasks: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Login Screen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Forgot Password Screen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Dashboard (Buyer Screen)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Product Management (Seller Screen)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Product Categories Management (Seller Screen)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Implemented tasks using a modular React component-based architecture, designing and validating reusable components to ensure maintainability and scalability.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retrospect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17427"/>
            <a:ext cx="4946400" cy="31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</a:pPr>
            <a:r>
              <a:rPr lang="en-US" dirty="0"/>
              <a:t>Everything went smoothly during the sprint;  I completed my planned tasks on time.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If I could change one thing, I would dedicate more time studying the documentation of the library we used. 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One challenge for me was working with the </a:t>
            </a:r>
            <a:r>
              <a:rPr lang="en-US" dirty="0" err="1"/>
              <a:t>AntD</a:t>
            </a:r>
            <a:r>
              <a:rPr lang="en-US" dirty="0"/>
              <a:t> library, which required additional time to understand.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I consider our strong point the communication that we maintained during the sprint.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1844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3D14C1A1-05F0-8ED2-CC81-B354D95A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4919301-5D4C-FD27-9B72-9918AAD73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07 MEMBER RETROSPECTIVE</a:t>
            </a:r>
            <a:br>
              <a:rPr lang="en-GB" dirty="0"/>
            </a:br>
            <a:r>
              <a:rPr lang="en-GB" dirty="0"/>
              <a:t>Gabriel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392D02C8-2D3F-8BE7-9EBA-E1521024808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0540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Nistor Ioan-Gabriel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400" b="1" dirty="0"/>
              <a:t>Completed Tasks:</a:t>
            </a:r>
            <a:br>
              <a:rPr lang="en-US" sz="1400" dirty="0"/>
            </a:br>
            <a:r>
              <a:rPr lang="en-US" sz="1400" dirty="0"/>
              <a:t>I have implemented the login functionality, the forgot password flow CRUD operations for product categories and Unit tests.</a:t>
            </a:r>
          </a:p>
          <a:p>
            <a:pPr>
              <a:buNone/>
            </a:pPr>
            <a:endParaRPr lang="en-US" sz="1400" dirty="0"/>
          </a:p>
          <a:p>
            <a:pPr marL="155575" indent="0">
              <a:buNone/>
            </a:pPr>
            <a:r>
              <a:rPr lang="en-US" sz="1400" b="1" dirty="0"/>
              <a:t>Technical Implementation:</a:t>
            </a:r>
            <a:endParaRPr lang="en-US" sz="1400" dirty="0"/>
          </a:p>
          <a:p>
            <a:r>
              <a:rPr lang="en-US" sz="1400" dirty="0"/>
              <a:t>Login: Implemented using Spring Security with JWT token generated after successful authentication with </a:t>
            </a:r>
            <a:r>
              <a:rPr lang="en-US" sz="1400" dirty="0" err="1"/>
              <a:t>AuthenticationManager</a:t>
            </a:r>
            <a:r>
              <a:rPr lang="en-US" sz="1400" dirty="0"/>
              <a:t>.</a:t>
            </a:r>
          </a:p>
          <a:p>
            <a:r>
              <a:rPr lang="en-US" sz="1400" dirty="0"/>
              <a:t>Forgot Password: A secure reset token is generated and stored with an expiration date and an email with a reset link is sent using </a:t>
            </a:r>
            <a:r>
              <a:rPr lang="en-US" sz="1400" dirty="0" err="1"/>
              <a:t>JavaMailSender</a:t>
            </a:r>
            <a:r>
              <a:rPr lang="en-US" sz="1400" dirty="0"/>
              <a:t>.</a:t>
            </a:r>
          </a:p>
          <a:p>
            <a:r>
              <a:rPr lang="en-US" sz="1400" dirty="0"/>
              <a:t>Product Microservice setup and CRUD for Product Categories: Built using a layered architecture (Controller -&gt; Service -&gt; Repository), with DTO mapping and validation on create and update operations.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B828216-0883-D73F-E0BC-FFEA0981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69920E46-BF97-ED43-8F16-2E844F62A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Nistor Ioan-Gabriel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4ABD6D97-C574-0DD3-20BF-3E751A296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b="1" dirty="0"/>
              <a:t>What went well:</a:t>
            </a:r>
            <a:br>
              <a:rPr lang="en-US" sz="1400" dirty="0"/>
            </a:br>
            <a:r>
              <a:rPr lang="en-US" sz="1400" dirty="0"/>
              <a:t>Team communication was effective, which helped us stay aligned throughout the sprint and resolve tasks efficiently.</a:t>
            </a:r>
          </a:p>
          <a:p>
            <a:pPr marL="171450" indent="-171450"/>
            <a:r>
              <a:rPr lang="en-US" sz="1400" dirty="0"/>
              <a:t>We supported each other through regular meetings and group communication, which helped us stay organized and make steady progress during the sprint.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b="1" dirty="0"/>
              <a:t>Challenge faced:</a:t>
            </a:r>
            <a:br>
              <a:rPr lang="en-US" sz="1400" dirty="0"/>
            </a:br>
            <a:r>
              <a:rPr lang="en-US" sz="1400" dirty="0"/>
              <a:t>One of the main challenges was resolving merge conflicts when integrating multiple branches.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b="1" dirty="0"/>
              <a:t>Improvements:</a:t>
            </a:r>
            <a:br>
              <a:rPr lang="en-US" sz="1400" b="1" dirty="0"/>
            </a:br>
            <a:r>
              <a:rPr lang="en-US" sz="1400" dirty="0"/>
              <a:t>We could improve our workflow by updating feature branches with changes from main more frequently to minimize future conflicts.</a:t>
            </a:r>
            <a:endParaRPr sz="1400"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74ED37B1-6D83-1B99-7644-A0A8BF937AF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1387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947078A7-5F6D-0FD8-7AEC-3C006DA1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25ACEE0-FA67-2941-6170-1B92E0BE75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07 MEMBER RETROSPECTIVE</a:t>
            </a:r>
            <a:br>
              <a:rPr lang="en-GB" dirty="0"/>
            </a:br>
            <a:r>
              <a:rPr lang="en-GB" dirty="0"/>
              <a:t>Hunor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7C861A16-F1DB-63F6-25E3-FA5B1D6B168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26580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Budai Hunor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400" b="1" noProof="0" dirty="0">
                <a:latin typeface="Montserrat ExtraBold" panose="00000900000000000000" pitchFamily="2" charset="-18"/>
              </a:rPr>
              <a:t>Completed Tasks:</a:t>
            </a:r>
            <a:br>
              <a:rPr lang="en-US" sz="1400" noProof="0" dirty="0"/>
            </a:br>
            <a:r>
              <a:rPr lang="en-US" sz="1400" noProof="0" dirty="0"/>
              <a:t>I have implemented automation testing for the Log In process.</a:t>
            </a:r>
          </a:p>
          <a:p>
            <a:pPr>
              <a:buNone/>
            </a:pPr>
            <a:endParaRPr lang="en-US" sz="1400" noProof="0" dirty="0"/>
          </a:p>
          <a:p>
            <a:pPr>
              <a:buNone/>
            </a:pPr>
            <a:endParaRPr lang="en-US" sz="1400" noProof="0" dirty="0"/>
          </a:p>
          <a:p>
            <a:pPr>
              <a:buNone/>
            </a:pPr>
            <a:endParaRPr lang="en-US" sz="1400" noProof="0" dirty="0"/>
          </a:p>
          <a:p>
            <a:pPr marL="155575" indent="0">
              <a:buNone/>
            </a:pPr>
            <a:r>
              <a:rPr lang="en-US" sz="1400" b="1" noProof="0" dirty="0">
                <a:latin typeface="Montserrat ExtraBold" panose="00000900000000000000" pitchFamily="2" charset="-18"/>
              </a:rPr>
              <a:t>Technical Implementation:</a:t>
            </a:r>
            <a:endParaRPr lang="en-US" sz="1400" noProof="0" dirty="0">
              <a:latin typeface="Montserrat ExtraBold" panose="00000900000000000000" pitchFamily="2" charset="-18"/>
            </a:endParaRPr>
          </a:p>
          <a:p>
            <a:r>
              <a:rPr lang="en-US" sz="1400" noProof="0" dirty="0"/>
              <a:t>Implemented using Selenium WebDriver to create three automation tests.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B828216-0883-D73F-E0BC-FFEA0981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69920E46-BF97-ED43-8F16-2E844F62A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Budai Hunor</a:t>
            </a:r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4ABD6D97-C574-0DD3-20BF-3E751A296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31277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b="1" noProof="0" dirty="0">
                <a:latin typeface="Montserrat ExtraBold" panose="00000900000000000000" pitchFamily="2" charset="-18"/>
              </a:rPr>
              <a:t>What went well:</a:t>
            </a:r>
            <a:br>
              <a:rPr lang="en-US" sz="1400" noProof="0" dirty="0"/>
            </a:br>
            <a:r>
              <a:rPr lang="en-US" sz="1400" noProof="0" dirty="0"/>
              <a:t>Team work was efficient, which improved the workflow, and communication was also effective because of the group meetings.</a:t>
            </a:r>
          </a:p>
          <a:p>
            <a:pPr marL="171450" indent="-171450"/>
            <a:endParaRPr lang="en-US" sz="1400" noProof="0" dirty="0"/>
          </a:p>
          <a:p>
            <a:pPr marL="171450" indent="-171450"/>
            <a:r>
              <a:rPr lang="en-US" sz="1400" b="1" noProof="0" dirty="0">
                <a:latin typeface="Montserrat ExtraBold" panose="00000900000000000000" pitchFamily="2" charset="-18"/>
              </a:rPr>
              <a:t>Challenge faced:</a:t>
            </a:r>
            <a:br>
              <a:rPr lang="en-US" sz="1400" noProof="0" dirty="0"/>
            </a:br>
            <a:r>
              <a:rPr lang="en-US" sz="1400" noProof="0" dirty="0"/>
              <a:t>One of the main challenges working with the project’s complex structure.</a:t>
            </a:r>
          </a:p>
          <a:p>
            <a:pPr marL="171450" indent="-171450"/>
            <a:endParaRPr lang="en-US" sz="1400" noProof="0" dirty="0"/>
          </a:p>
          <a:p>
            <a:pPr marL="171450" indent="-171450"/>
            <a:r>
              <a:rPr lang="en-US" sz="1400" b="1" noProof="0" dirty="0">
                <a:latin typeface="Montserrat ExtraBold" panose="00000900000000000000" pitchFamily="2" charset="-18"/>
              </a:rPr>
              <a:t>Improvements:</a:t>
            </a:r>
            <a:br>
              <a:rPr lang="en-US" sz="1400" b="1" noProof="0" dirty="0"/>
            </a:br>
            <a:r>
              <a:rPr lang="en-US" sz="1400" noProof="0" dirty="0"/>
              <a:t>Having more readme files or comments in the code with </a:t>
            </a:r>
            <a:r>
              <a:rPr lang="en-US" sz="1400" noProof="0" dirty="0" err="1"/>
              <a:t>explonations</a:t>
            </a:r>
            <a:r>
              <a:rPr lang="en-US" sz="1400" noProof="0"/>
              <a:t>.</a:t>
            </a: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74ED37B1-6D83-1B99-7644-A0A8BF937AF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3197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57C608EC-A6D2-E1A7-12B7-EF5A56F60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86E3D4D-33E1-F8E0-463D-BC9130DF2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08 SCRUM MUSTER RETROSPECTIVE</a:t>
            </a:r>
            <a:br>
              <a:rPr lang="en-GB" dirty="0"/>
            </a:br>
            <a:r>
              <a:rPr lang="en-GB" dirty="0"/>
              <a:t>Cristi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EBBD6880-84A9-6B56-116B-8A5BCC348E7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144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8E9A5B1-2999-0BAB-23F9-7A89074C7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11B0508A-4F6B-0BCD-503A-10C56CCEB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 did for </a:t>
            </a:r>
            <a:br>
              <a:rPr lang="en" dirty="0"/>
            </a:br>
            <a:r>
              <a:rPr lang="en" dirty="0"/>
              <a:t>the team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3EAA3584-0965-9943-9086-536320B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341774"/>
            <a:ext cx="4946400" cy="31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worked as Scrum Master managing team progress and also on the FE part of our application delivering next tasks: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SQL Data Modelling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FE project </a:t>
            </a:r>
            <a:r>
              <a:rPr lang="en-GB" dirty="0" err="1"/>
              <a:t>init</a:t>
            </a:r>
            <a:r>
              <a:rPr lang="en-GB" dirty="0"/>
              <a:t> and configuration for </a:t>
            </a:r>
            <a:r>
              <a:rPr lang="en-GB" dirty="0" err="1"/>
              <a:t>AntD</a:t>
            </a:r>
            <a:r>
              <a:rPr lang="en-GB" dirty="0"/>
              <a:t> UI library, theme config, redux, error handling, integration config with React Query, etc.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Automation project </a:t>
            </a:r>
            <a:r>
              <a:rPr lang="en-GB" dirty="0" err="1"/>
              <a:t>init</a:t>
            </a:r>
            <a:r>
              <a:rPr lang="en-GB" dirty="0"/>
              <a:t> &amp; setup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 Sign-Up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Seller Profile and Order Management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Seller Profile and Shoping Experience</a:t>
            </a:r>
          </a:p>
          <a:p>
            <a:r>
              <a:rPr lang="en" dirty="0"/>
              <a:t>Reviews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DEV Suport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On the other task integrations, bug fixing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B55EE012-6329-1CB9-A8B3-BEDE53B6139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2629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-40086" y="77149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6126137" y="859248"/>
            <a:ext cx="242904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METRICS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-15053" y="155601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185;p40">
            <a:extLst>
              <a:ext uri="{FF2B5EF4-FFF2-40B4-BE49-F238E27FC236}">
                <a16:creationId xmlns:a16="http://schemas.microsoft.com/office/drawing/2014/main" id="{B9B320C8-4571-10B1-0DF7-CF294B92141B}"/>
              </a:ext>
            </a:extLst>
          </p:cNvPr>
          <p:cNvSpPr txBox="1">
            <a:spLocks/>
          </p:cNvSpPr>
          <p:nvPr/>
        </p:nvSpPr>
        <p:spPr>
          <a:xfrm>
            <a:off x="-15053" y="234052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5" name="Google Shape;185;p40">
            <a:extLst>
              <a:ext uri="{FF2B5EF4-FFF2-40B4-BE49-F238E27FC236}">
                <a16:creationId xmlns:a16="http://schemas.microsoft.com/office/drawing/2014/main" id="{9DC6FC8F-E187-D59E-05BC-4312B18B9CBD}"/>
              </a:ext>
            </a:extLst>
          </p:cNvPr>
          <p:cNvSpPr txBox="1">
            <a:spLocks/>
          </p:cNvSpPr>
          <p:nvPr/>
        </p:nvSpPr>
        <p:spPr>
          <a:xfrm>
            <a:off x="-15053" y="317972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185;p40">
            <a:extLst>
              <a:ext uri="{FF2B5EF4-FFF2-40B4-BE49-F238E27FC236}">
                <a16:creationId xmlns:a16="http://schemas.microsoft.com/office/drawing/2014/main" id="{0768CE11-52D7-12C2-7C72-E01C0F7599A8}"/>
              </a:ext>
            </a:extLst>
          </p:cNvPr>
          <p:cNvSpPr txBox="1">
            <a:spLocks/>
          </p:cNvSpPr>
          <p:nvPr/>
        </p:nvSpPr>
        <p:spPr>
          <a:xfrm>
            <a:off x="14947" y="401892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7" name="Google Shape;183;p40">
            <a:extLst>
              <a:ext uri="{FF2B5EF4-FFF2-40B4-BE49-F238E27FC236}">
                <a16:creationId xmlns:a16="http://schemas.microsoft.com/office/drawing/2014/main" id="{D918B9AC-A489-201E-94CB-3D7F2D9D653B}"/>
              </a:ext>
            </a:extLst>
          </p:cNvPr>
          <p:cNvSpPr txBox="1">
            <a:spLocks/>
          </p:cNvSpPr>
          <p:nvPr/>
        </p:nvSpPr>
        <p:spPr>
          <a:xfrm>
            <a:off x="1398517" y="1570288"/>
            <a:ext cx="293102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SPRINT 1 OBJECTIVES</a:t>
            </a:r>
          </a:p>
        </p:txBody>
      </p:sp>
      <p:sp>
        <p:nvSpPr>
          <p:cNvPr id="8" name="Google Shape;183;p40">
            <a:extLst>
              <a:ext uri="{FF2B5EF4-FFF2-40B4-BE49-F238E27FC236}">
                <a16:creationId xmlns:a16="http://schemas.microsoft.com/office/drawing/2014/main" id="{DB719FBB-25C6-E6C3-B35D-890A7D904A03}"/>
              </a:ext>
            </a:extLst>
          </p:cNvPr>
          <p:cNvSpPr txBox="1">
            <a:spLocks/>
          </p:cNvSpPr>
          <p:nvPr/>
        </p:nvSpPr>
        <p:spPr>
          <a:xfrm>
            <a:off x="1107572" y="2387222"/>
            <a:ext cx="346442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SCRUM CEREMONIES</a:t>
            </a:r>
          </a:p>
        </p:txBody>
      </p:sp>
      <p:sp>
        <p:nvSpPr>
          <p:cNvPr id="21" name="Google Shape;183;p40">
            <a:extLst>
              <a:ext uri="{FF2B5EF4-FFF2-40B4-BE49-F238E27FC236}">
                <a16:creationId xmlns:a16="http://schemas.microsoft.com/office/drawing/2014/main" id="{05FF40F0-649E-5CC1-6DB2-B463725FA5CE}"/>
              </a:ext>
            </a:extLst>
          </p:cNvPr>
          <p:cNvSpPr txBox="1">
            <a:spLocks/>
          </p:cNvSpPr>
          <p:nvPr/>
        </p:nvSpPr>
        <p:spPr>
          <a:xfrm>
            <a:off x="837408" y="3219083"/>
            <a:ext cx="221295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FLOW</a:t>
            </a:r>
          </a:p>
        </p:txBody>
      </p:sp>
      <p:sp>
        <p:nvSpPr>
          <p:cNvPr id="22" name="Google Shape;183;p40">
            <a:extLst>
              <a:ext uri="{FF2B5EF4-FFF2-40B4-BE49-F238E27FC236}">
                <a16:creationId xmlns:a16="http://schemas.microsoft.com/office/drawing/2014/main" id="{71FD2BC3-5D0A-5823-8357-2D28CE29EF12}"/>
              </a:ext>
            </a:extLst>
          </p:cNvPr>
          <p:cNvSpPr txBox="1">
            <a:spLocks/>
          </p:cNvSpPr>
          <p:nvPr/>
        </p:nvSpPr>
        <p:spPr>
          <a:xfrm>
            <a:off x="1107572" y="4058282"/>
            <a:ext cx="491915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APPLICATION CONFIGURATIONS 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07542F41-781B-FCD6-F720-4C32611AC258}"/>
              </a:ext>
            </a:extLst>
          </p:cNvPr>
          <p:cNvSpPr txBox="1">
            <a:spLocks/>
          </p:cNvSpPr>
          <p:nvPr/>
        </p:nvSpPr>
        <p:spPr>
          <a:xfrm>
            <a:off x="4441860" y="77149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CB90EC3D-5CCD-CD7A-8FC4-78FC70E336AE}"/>
              </a:ext>
            </a:extLst>
          </p:cNvPr>
          <p:cNvSpPr txBox="1">
            <a:spLocks/>
          </p:cNvSpPr>
          <p:nvPr/>
        </p:nvSpPr>
        <p:spPr>
          <a:xfrm>
            <a:off x="4441860" y="157936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5" name="Google Shape;183;p40">
            <a:extLst>
              <a:ext uri="{FF2B5EF4-FFF2-40B4-BE49-F238E27FC236}">
                <a16:creationId xmlns:a16="http://schemas.microsoft.com/office/drawing/2014/main" id="{B7BD280D-AA5B-3340-05EA-AAFB64B39E23}"/>
              </a:ext>
            </a:extLst>
          </p:cNvPr>
          <p:cNvSpPr txBox="1">
            <a:spLocks/>
          </p:cNvSpPr>
          <p:nvPr/>
        </p:nvSpPr>
        <p:spPr>
          <a:xfrm>
            <a:off x="5928945" y="1796841"/>
            <a:ext cx="282342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MEMBER RETROSPECTIVE</a:t>
            </a:r>
          </a:p>
        </p:txBody>
      </p:sp>
      <p:sp>
        <p:nvSpPr>
          <p:cNvPr id="26" name="Google Shape;178;p40">
            <a:extLst>
              <a:ext uri="{FF2B5EF4-FFF2-40B4-BE49-F238E27FC236}">
                <a16:creationId xmlns:a16="http://schemas.microsoft.com/office/drawing/2014/main" id="{95CD4353-B2E8-D749-B5A1-EA10B3F79936}"/>
              </a:ext>
            </a:extLst>
          </p:cNvPr>
          <p:cNvSpPr txBox="1">
            <a:spLocks/>
          </p:cNvSpPr>
          <p:nvPr/>
        </p:nvSpPr>
        <p:spPr>
          <a:xfrm>
            <a:off x="4441860" y="241110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8" name="Google Shape;183;p40">
            <a:extLst>
              <a:ext uri="{FF2B5EF4-FFF2-40B4-BE49-F238E27FC236}">
                <a16:creationId xmlns:a16="http://schemas.microsoft.com/office/drawing/2014/main" id="{2CDCD1A9-A212-E0B9-9DCC-95E3ADD14C0B}"/>
              </a:ext>
            </a:extLst>
          </p:cNvPr>
          <p:cNvSpPr txBox="1">
            <a:spLocks/>
          </p:cNvSpPr>
          <p:nvPr/>
        </p:nvSpPr>
        <p:spPr>
          <a:xfrm>
            <a:off x="5928944" y="2625964"/>
            <a:ext cx="282342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SCRUM MASTER RETROSPECTIVE</a:t>
            </a:r>
          </a:p>
        </p:txBody>
      </p:sp>
      <p:sp>
        <p:nvSpPr>
          <p:cNvPr id="30" name="Google Shape;178;p40">
            <a:extLst>
              <a:ext uri="{FF2B5EF4-FFF2-40B4-BE49-F238E27FC236}">
                <a16:creationId xmlns:a16="http://schemas.microsoft.com/office/drawing/2014/main" id="{35CFB8BA-FEDD-960C-3B7B-0F06BB95DAC6}"/>
              </a:ext>
            </a:extLst>
          </p:cNvPr>
          <p:cNvSpPr txBox="1">
            <a:spLocks/>
          </p:cNvSpPr>
          <p:nvPr/>
        </p:nvSpPr>
        <p:spPr>
          <a:xfrm>
            <a:off x="4443471" y="329502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1" name="Google Shape;183;p40">
            <a:extLst>
              <a:ext uri="{FF2B5EF4-FFF2-40B4-BE49-F238E27FC236}">
                <a16:creationId xmlns:a16="http://schemas.microsoft.com/office/drawing/2014/main" id="{B8E36352-B277-965A-184E-FDAA429CEF3F}"/>
              </a:ext>
            </a:extLst>
          </p:cNvPr>
          <p:cNvSpPr txBox="1">
            <a:spLocks/>
          </p:cNvSpPr>
          <p:nvPr/>
        </p:nvSpPr>
        <p:spPr>
          <a:xfrm>
            <a:off x="6126137" y="3561749"/>
            <a:ext cx="256292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FEEDBACK. QUESTIONS</a:t>
            </a:r>
          </a:p>
        </p:txBody>
      </p:sp>
      <p:sp>
        <p:nvSpPr>
          <p:cNvPr id="32" name="Google Shape;183;p40">
            <a:extLst>
              <a:ext uri="{FF2B5EF4-FFF2-40B4-BE49-F238E27FC236}">
                <a16:creationId xmlns:a16="http://schemas.microsoft.com/office/drawing/2014/main" id="{00BFEDE8-5F83-70A8-8F86-E60FBFC87E4C}"/>
              </a:ext>
            </a:extLst>
          </p:cNvPr>
          <p:cNvSpPr txBox="1">
            <a:spLocks/>
          </p:cNvSpPr>
          <p:nvPr/>
        </p:nvSpPr>
        <p:spPr>
          <a:xfrm>
            <a:off x="401782" y="876278"/>
            <a:ext cx="300761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TEAM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7D67B35-D249-811F-A4D2-3B4CC21D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80BE4D20-FAF9-C75E-9665-BBF0848EE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retrospect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18A289F7-AA66-AF42-8979-F4A07721D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950" y="915725"/>
            <a:ext cx="5443250" cy="31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</a:pPr>
            <a:r>
              <a:rPr lang="en-US" sz="1200" dirty="0"/>
              <a:t>I tried my best to manage this team and offer guidance for all my teammates.</a:t>
            </a:r>
          </a:p>
          <a:p>
            <a:pPr lvl="0">
              <a:spcBef>
                <a:spcPts val="1600"/>
              </a:spcBef>
            </a:pPr>
            <a:r>
              <a:rPr lang="en-US" sz="1200" dirty="0"/>
              <a:t>We could finish this sprint only by reducing the code standards, be more aware of the basic workflows and deadlines that we agreed.</a:t>
            </a:r>
          </a:p>
          <a:p>
            <a:pPr lvl="0">
              <a:spcBef>
                <a:spcPts val="1600"/>
              </a:spcBef>
            </a:pPr>
            <a:r>
              <a:rPr lang="en-US" sz="1200" dirty="0"/>
              <a:t>The dev support it took me more time than developing.</a:t>
            </a:r>
          </a:p>
          <a:p>
            <a:pPr lvl="0">
              <a:spcBef>
                <a:spcPts val="1600"/>
              </a:spcBef>
            </a:pPr>
            <a:r>
              <a:rPr lang="en-US" sz="1200" dirty="0"/>
              <a:t>I am proud of the result, the level of our code standard and the workflow created.</a:t>
            </a:r>
          </a:p>
          <a:p>
            <a:pPr lvl="0">
              <a:spcBef>
                <a:spcPts val="1600"/>
              </a:spcBef>
            </a:pPr>
            <a:r>
              <a:rPr lang="en-US" sz="1200" dirty="0"/>
              <a:t>I should be made more daily meetings to check of the members and have specific deadlines.</a:t>
            </a:r>
          </a:p>
          <a:p>
            <a:pPr lvl="0">
              <a:spcBef>
                <a:spcPts val="1600"/>
              </a:spcBef>
            </a:pPr>
            <a:r>
              <a:rPr lang="en-US" sz="1200" dirty="0"/>
              <a:t>I think we should be more committed in the next sprint based on the deadlines so we can finish also the rest of this sprint.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3A18B029-C849-8902-B948-9A69927F64B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5729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52361D12-C9C0-08DB-CF55-C1F11725C997}"/>
              </a:ext>
            </a:extLst>
          </p:cNvPr>
          <p:cNvSpPr txBox="1">
            <a:spLocks/>
          </p:cNvSpPr>
          <p:nvPr/>
        </p:nvSpPr>
        <p:spPr>
          <a:xfrm>
            <a:off x="392220" y="213442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5000" dirty="0"/>
              <a:t>09</a:t>
            </a:r>
          </a:p>
        </p:txBody>
      </p:sp>
      <p:sp>
        <p:nvSpPr>
          <p:cNvPr id="3" name="Google Shape;183;p40">
            <a:extLst>
              <a:ext uri="{FF2B5EF4-FFF2-40B4-BE49-F238E27FC236}">
                <a16:creationId xmlns:a16="http://schemas.microsoft.com/office/drawing/2014/main" id="{824FE2AB-7504-F45E-BBDD-A50DBC0D44FD}"/>
              </a:ext>
            </a:extLst>
          </p:cNvPr>
          <p:cNvSpPr txBox="1">
            <a:spLocks/>
          </p:cNvSpPr>
          <p:nvPr/>
        </p:nvSpPr>
        <p:spPr>
          <a:xfrm>
            <a:off x="1738286" y="2134423"/>
            <a:ext cx="5075263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dirty="0"/>
              <a:t>FEEDBACK.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3E02B-D8A0-BF28-DE96-D6E094B2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0" y="3574970"/>
            <a:ext cx="3801005" cy="1143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(HORIA BRENCHU)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1822612" y="2926863"/>
            <a:ext cx="1507700" cy="400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Andrei</a:t>
            </a:r>
            <a:endParaRPr sz="1400"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1822612" y="3797575"/>
            <a:ext cx="15077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BE Tech Lead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247297" y="2887515"/>
            <a:ext cx="1507700" cy="400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Cristi</a:t>
            </a:r>
            <a:endParaRPr sz="1400"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247297" y="3758227"/>
            <a:ext cx="15077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Scrum master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FE Tech Lead</a:t>
            </a:r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776521" y="3360050"/>
            <a:ext cx="4844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5" name="Google Shape;243;p46">
            <a:extLst>
              <a:ext uri="{FF2B5EF4-FFF2-40B4-BE49-F238E27FC236}">
                <a16:creationId xmlns:a16="http://schemas.microsoft.com/office/drawing/2014/main" id="{844E9335-701B-BB3E-3DBF-2A067595EF3F}"/>
              </a:ext>
            </a:extLst>
          </p:cNvPr>
          <p:cNvCxnSpPr>
            <a:cxnSpLocks/>
          </p:cNvCxnSpPr>
          <p:nvPr/>
        </p:nvCxnSpPr>
        <p:spPr>
          <a:xfrm>
            <a:off x="2362383" y="3342026"/>
            <a:ext cx="4844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" name="Google Shape;235;p46">
            <a:extLst>
              <a:ext uri="{FF2B5EF4-FFF2-40B4-BE49-F238E27FC236}">
                <a16:creationId xmlns:a16="http://schemas.microsoft.com/office/drawing/2014/main" id="{C7FFE206-986A-78CE-B671-E3BF3014C852}"/>
              </a:ext>
            </a:extLst>
          </p:cNvPr>
          <p:cNvSpPr txBox="1">
            <a:spLocks/>
          </p:cNvSpPr>
          <p:nvPr/>
        </p:nvSpPr>
        <p:spPr>
          <a:xfrm>
            <a:off x="3547731" y="2926863"/>
            <a:ext cx="1507700" cy="40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/>
              <a:t>Cornel</a:t>
            </a:r>
          </a:p>
        </p:txBody>
      </p:sp>
      <p:sp>
        <p:nvSpPr>
          <p:cNvPr id="25" name="Google Shape;236;p46">
            <a:extLst>
              <a:ext uri="{FF2B5EF4-FFF2-40B4-BE49-F238E27FC236}">
                <a16:creationId xmlns:a16="http://schemas.microsoft.com/office/drawing/2014/main" id="{DC352C10-C2F2-F1B6-C18D-D335D4382755}"/>
              </a:ext>
            </a:extLst>
          </p:cNvPr>
          <p:cNvSpPr txBox="1">
            <a:spLocks/>
          </p:cNvSpPr>
          <p:nvPr/>
        </p:nvSpPr>
        <p:spPr>
          <a:xfrm>
            <a:off x="3547731" y="3797575"/>
            <a:ext cx="1507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/>
              <a:t>FE Developer</a:t>
            </a:r>
          </a:p>
        </p:txBody>
      </p:sp>
      <p:cxnSp>
        <p:nvCxnSpPr>
          <p:cNvPr id="27" name="Google Shape;243;p46">
            <a:extLst>
              <a:ext uri="{FF2B5EF4-FFF2-40B4-BE49-F238E27FC236}">
                <a16:creationId xmlns:a16="http://schemas.microsoft.com/office/drawing/2014/main" id="{2C0AD03F-59E8-64F7-3532-6C8B87065BD0}"/>
              </a:ext>
            </a:extLst>
          </p:cNvPr>
          <p:cNvCxnSpPr>
            <a:cxnSpLocks/>
          </p:cNvCxnSpPr>
          <p:nvPr/>
        </p:nvCxnSpPr>
        <p:spPr>
          <a:xfrm>
            <a:off x="4087502" y="3342026"/>
            <a:ext cx="4844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" name="Google Shape;235;p46">
            <a:extLst>
              <a:ext uri="{FF2B5EF4-FFF2-40B4-BE49-F238E27FC236}">
                <a16:creationId xmlns:a16="http://schemas.microsoft.com/office/drawing/2014/main" id="{F68DA54F-0A0A-705A-FB04-93E5C3F85114}"/>
              </a:ext>
            </a:extLst>
          </p:cNvPr>
          <p:cNvSpPr txBox="1">
            <a:spLocks/>
          </p:cNvSpPr>
          <p:nvPr/>
        </p:nvSpPr>
        <p:spPr>
          <a:xfrm>
            <a:off x="5383230" y="2926863"/>
            <a:ext cx="1507700" cy="40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/>
              <a:t>Gabriel</a:t>
            </a:r>
          </a:p>
        </p:txBody>
      </p:sp>
      <p:sp>
        <p:nvSpPr>
          <p:cNvPr id="29" name="Google Shape;236;p46">
            <a:extLst>
              <a:ext uri="{FF2B5EF4-FFF2-40B4-BE49-F238E27FC236}">
                <a16:creationId xmlns:a16="http://schemas.microsoft.com/office/drawing/2014/main" id="{1A0D764A-0D66-9086-DFB3-481BB4F5BE89}"/>
              </a:ext>
            </a:extLst>
          </p:cNvPr>
          <p:cNvSpPr txBox="1">
            <a:spLocks/>
          </p:cNvSpPr>
          <p:nvPr/>
        </p:nvSpPr>
        <p:spPr>
          <a:xfrm>
            <a:off x="5383230" y="3797575"/>
            <a:ext cx="1507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/>
              <a:t>BE Developer</a:t>
            </a:r>
          </a:p>
        </p:txBody>
      </p:sp>
      <p:sp>
        <p:nvSpPr>
          <p:cNvPr id="30" name="Google Shape;245;p46">
            <a:extLst>
              <a:ext uri="{FF2B5EF4-FFF2-40B4-BE49-F238E27FC236}">
                <a16:creationId xmlns:a16="http://schemas.microsoft.com/office/drawing/2014/main" id="{E402A58D-E6D7-56D0-F270-807A620D86EA}"/>
              </a:ext>
            </a:extLst>
          </p:cNvPr>
          <p:cNvSpPr/>
          <p:nvPr/>
        </p:nvSpPr>
        <p:spPr>
          <a:xfrm>
            <a:off x="5383230" y="1268975"/>
            <a:ext cx="1507700" cy="15077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" name="Google Shape;243;p46">
            <a:extLst>
              <a:ext uri="{FF2B5EF4-FFF2-40B4-BE49-F238E27FC236}">
                <a16:creationId xmlns:a16="http://schemas.microsoft.com/office/drawing/2014/main" id="{4E61CCDF-57D1-E107-7F15-F34D228C1983}"/>
              </a:ext>
            </a:extLst>
          </p:cNvPr>
          <p:cNvCxnSpPr>
            <a:cxnSpLocks/>
          </p:cNvCxnSpPr>
          <p:nvPr/>
        </p:nvCxnSpPr>
        <p:spPr>
          <a:xfrm>
            <a:off x="5923001" y="3342026"/>
            <a:ext cx="4844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" name="Google Shape;235;p46">
            <a:extLst>
              <a:ext uri="{FF2B5EF4-FFF2-40B4-BE49-F238E27FC236}">
                <a16:creationId xmlns:a16="http://schemas.microsoft.com/office/drawing/2014/main" id="{CB143FDC-21FA-5091-7DDB-3CB13D3FC42A}"/>
              </a:ext>
            </a:extLst>
          </p:cNvPr>
          <p:cNvSpPr txBox="1">
            <a:spLocks/>
          </p:cNvSpPr>
          <p:nvPr/>
        </p:nvSpPr>
        <p:spPr>
          <a:xfrm>
            <a:off x="7066558" y="2926863"/>
            <a:ext cx="1507700" cy="40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/>
              <a:t>Hunor</a:t>
            </a:r>
          </a:p>
        </p:txBody>
      </p:sp>
      <p:sp>
        <p:nvSpPr>
          <p:cNvPr id="33" name="Google Shape;236;p46">
            <a:extLst>
              <a:ext uri="{FF2B5EF4-FFF2-40B4-BE49-F238E27FC236}">
                <a16:creationId xmlns:a16="http://schemas.microsoft.com/office/drawing/2014/main" id="{D5F16149-4638-5C2E-79B9-F0E2DC1ED810}"/>
              </a:ext>
            </a:extLst>
          </p:cNvPr>
          <p:cNvSpPr txBox="1">
            <a:spLocks/>
          </p:cNvSpPr>
          <p:nvPr/>
        </p:nvSpPr>
        <p:spPr>
          <a:xfrm>
            <a:off x="7066558" y="3797575"/>
            <a:ext cx="1507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/>
              <a:t>QA Developer</a:t>
            </a:r>
          </a:p>
        </p:txBody>
      </p:sp>
      <p:cxnSp>
        <p:nvCxnSpPr>
          <p:cNvPr id="35" name="Google Shape;243;p46">
            <a:extLst>
              <a:ext uri="{FF2B5EF4-FFF2-40B4-BE49-F238E27FC236}">
                <a16:creationId xmlns:a16="http://schemas.microsoft.com/office/drawing/2014/main" id="{AF1A7ECA-7246-9F6A-96E2-CB2B253150EE}"/>
              </a:ext>
            </a:extLst>
          </p:cNvPr>
          <p:cNvCxnSpPr>
            <a:cxnSpLocks/>
          </p:cNvCxnSpPr>
          <p:nvPr/>
        </p:nvCxnSpPr>
        <p:spPr>
          <a:xfrm>
            <a:off x="7606329" y="3342026"/>
            <a:ext cx="4844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4" name="Google Shape;245;p46">
            <a:extLst>
              <a:ext uri="{FF2B5EF4-FFF2-40B4-BE49-F238E27FC236}">
                <a16:creationId xmlns:a16="http://schemas.microsoft.com/office/drawing/2014/main" id="{347381A1-5EF1-A5BD-04AF-3300096E96A6}"/>
              </a:ext>
            </a:extLst>
          </p:cNvPr>
          <p:cNvSpPr/>
          <p:nvPr/>
        </p:nvSpPr>
        <p:spPr>
          <a:xfrm>
            <a:off x="264920" y="1268975"/>
            <a:ext cx="1507700" cy="15077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245;p46">
            <a:extLst>
              <a:ext uri="{FF2B5EF4-FFF2-40B4-BE49-F238E27FC236}">
                <a16:creationId xmlns:a16="http://schemas.microsoft.com/office/drawing/2014/main" id="{2CFBCB29-729B-EE63-0AB8-E2657AAC98A0}"/>
              </a:ext>
            </a:extLst>
          </p:cNvPr>
          <p:cNvSpPr/>
          <p:nvPr/>
        </p:nvSpPr>
        <p:spPr>
          <a:xfrm>
            <a:off x="1944363" y="1268975"/>
            <a:ext cx="1507700" cy="15077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245;p46">
            <a:extLst>
              <a:ext uri="{FF2B5EF4-FFF2-40B4-BE49-F238E27FC236}">
                <a16:creationId xmlns:a16="http://schemas.microsoft.com/office/drawing/2014/main" id="{04679EE6-E026-A6A5-E624-C73411F32028}"/>
              </a:ext>
            </a:extLst>
          </p:cNvPr>
          <p:cNvSpPr/>
          <p:nvPr/>
        </p:nvSpPr>
        <p:spPr>
          <a:xfrm>
            <a:off x="3661844" y="1268975"/>
            <a:ext cx="1507700" cy="15077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245;p46">
            <a:extLst>
              <a:ext uri="{FF2B5EF4-FFF2-40B4-BE49-F238E27FC236}">
                <a16:creationId xmlns:a16="http://schemas.microsoft.com/office/drawing/2014/main" id="{884F27E7-AECB-0AB4-3CCE-55BF01472AB4}"/>
              </a:ext>
            </a:extLst>
          </p:cNvPr>
          <p:cNvSpPr/>
          <p:nvPr/>
        </p:nvSpPr>
        <p:spPr>
          <a:xfrm>
            <a:off x="7100711" y="1268975"/>
            <a:ext cx="1507700" cy="15077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02 SPRINT 1 OBJECTIVES</a:t>
            </a:r>
            <a:br>
              <a:rPr lang="en-GB" dirty="0"/>
            </a:br>
            <a:r>
              <a:rPr lang="en-GB" dirty="0"/>
              <a:t> 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1010011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Set up the foundational project structure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Designed core database schema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Created architecture diagrams</a:t>
            </a:r>
          </a:p>
          <a:p>
            <a:pPr>
              <a:spcBef>
                <a:spcPts val="1000"/>
              </a:spcBef>
            </a:pPr>
            <a:r>
              <a:rPr lang="en-GB" sz="1200" dirty="0"/>
              <a:t>Initialized automation framework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Identity service deployment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Discovery service integration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Gateway routing service setup</a:t>
            </a:r>
            <a:endParaRPr lang="en" sz="1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/>
              <a:t>You can define one of the concepts here</a:t>
            </a:r>
            <a:endParaRPr sz="1200"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200" dirty="0"/>
              <a:t>You can define one of the concepts here</a:t>
            </a:r>
            <a:endParaRPr sz="1200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708489" y="996122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User sign-in and session handling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User sign-up with CRUD operations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Password recovery support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Role-based access control (RBAC)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Product search with filters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Product listing and management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For Admins: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Assign categories to sellers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200" dirty="0"/>
              <a:t>Manage product categories (CRUD)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2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94331E17-1AC6-D7FD-4A02-B316E438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C981D7A-9059-5864-FF75-429196EE7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03 SCRUM CEREMONIES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FDCAA24C-6A9A-1F54-BB31-DEC2C58C93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499" y="781772"/>
            <a:ext cx="3931373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spcBef>
                <a:spcPts val="1000"/>
              </a:spcBef>
              <a:buNone/>
            </a:pPr>
            <a:r>
              <a:rPr lang="en-GB" sz="1600" b="1" dirty="0"/>
              <a:t>🧭 1. Sprint Planning</a:t>
            </a:r>
            <a:endParaRPr lang="en-GB" sz="1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Held at the start of each sprint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Team discusses what can be delivered and how the work will be accomplished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Stories are broken down into tasks and assigned story points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Output: a Sprint Backlog with a clear sprint </a:t>
            </a:r>
            <a:r>
              <a:rPr lang="en-GB" sz="800" dirty="0" err="1"/>
              <a:t>goalCreated</a:t>
            </a:r>
            <a:r>
              <a:rPr lang="en-GB" sz="800" dirty="0"/>
              <a:t> architecture diagrams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🗓️ 3. Stand-up (Daily Scrum *)</a:t>
            </a:r>
            <a:endParaRPr lang="en-GB" dirty="0"/>
          </a:p>
          <a:p>
            <a:pPr>
              <a:spcBef>
                <a:spcPts val="1000"/>
              </a:spcBef>
            </a:pPr>
            <a:r>
              <a:rPr lang="en-GB" sz="800" dirty="0"/>
              <a:t>We tried to keep updated on Teams / WhatsApp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Each member answers: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What did I do yesterday?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What will I do today?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Are there any blockers?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Promotes transparency, team alignment, and quick issue detection automation framework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20A13A0C-D8DC-408A-ED61-1AE09402769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A0CC6E7E-7ADB-9637-FA29-A79311C7EEE0}"/>
              </a:ext>
            </a:extLst>
          </p:cNvPr>
          <p:cNvSpPr txBox="1">
            <a:spLocks/>
          </p:cNvSpPr>
          <p:nvPr/>
        </p:nvSpPr>
        <p:spPr>
          <a:xfrm>
            <a:off x="4869872" y="915725"/>
            <a:ext cx="3931373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GB" b="1" dirty="0"/>
              <a:t>🔁 2. Backlog Refinement (Grooming)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Ongoing process during sprint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Ensures backlog items are clear, estimated, and prioritized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Helps the team stay ready for future sprints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🗓️ 4. Stand-up (Daily Scrum *)</a:t>
            </a:r>
            <a:endParaRPr lang="en-GB" dirty="0"/>
          </a:p>
          <a:p>
            <a:pPr>
              <a:spcBef>
                <a:spcPts val="1000"/>
              </a:spcBef>
            </a:pPr>
            <a:r>
              <a:rPr lang="en-GB" sz="800" dirty="0"/>
              <a:t>Internal team meeting after the Sprint Review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Reflects on how the sprint went (not what was built)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Focus on process improvement: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What went well?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What didn’t?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What can be improved next sprint?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Output: concrete action items to enhance 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12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92D3FB1-13FE-60CF-1D20-887034193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B2A28A09-C216-8645-B160-BD37C47E6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04 FLOW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A0E2EAFF-9EE7-5C6F-7EF8-2FB897BA0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8444" y="1079645"/>
            <a:ext cx="3931373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b="1" dirty="0"/>
              <a:t>1. 📖 Understand the Task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Read the Jira story and acceptance criteria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Confirm labels: FE, BE, Tech, etc.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800" dirty="0"/>
              <a:t>Ask clarifying questions if needed (Slack, grooming, comments)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b="1" dirty="0"/>
              <a:t>2. 🗓️  Create the Feature Branch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feature/DEAL-[JIRA-ID]/short-task-description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3. 🗓️  Create the </a:t>
            </a:r>
            <a:r>
              <a:rPr lang="en-GB" b="1" dirty="0" err="1"/>
              <a:t>Subfeature</a:t>
            </a:r>
            <a:r>
              <a:rPr lang="en-GB" b="1" dirty="0"/>
              <a:t> Branch</a:t>
            </a:r>
          </a:p>
          <a:p>
            <a:pPr>
              <a:spcBef>
                <a:spcPts val="1000"/>
              </a:spcBef>
            </a:pPr>
            <a:r>
              <a:rPr lang="en-GB" sz="800" dirty="0" err="1"/>
              <a:t>subfeature</a:t>
            </a:r>
            <a:r>
              <a:rPr lang="en-GB" sz="800" dirty="0"/>
              <a:t>/FE/DEAL-[JIRA-ID]/short-task-description</a:t>
            </a:r>
          </a:p>
          <a:p>
            <a:pPr>
              <a:spcBef>
                <a:spcPts val="1000"/>
              </a:spcBef>
            </a:pPr>
            <a:r>
              <a:rPr lang="en-GB" sz="800" dirty="0" err="1"/>
              <a:t>subfeature</a:t>
            </a:r>
            <a:r>
              <a:rPr lang="en-GB" sz="800" dirty="0"/>
              <a:t>/BE/DEAL-[JIRA-ID]/short-task-description</a:t>
            </a:r>
          </a:p>
          <a:p>
            <a:pPr marL="139700" indent="0">
              <a:spcBef>
                <a:spcPts val="1000"/>
              </a:spcBef>
              <a:buNone/>
            </a:pPr>
            <a:endParaRPr lang="en-GB" sz="800" dirty="0"/>
          </a:p>
          <a:p>
            <a:pPr>
              <a:buNone/>
            </a:pPr>
            <a:r>
              <a:rPr lang="en-GB" b="1" dirty="0"/>
              <a:t>4. 🧱 Develop Your Feature</a:t>
            </a:r>
          </a:p>
          <a:p>
            <a:pPr>
              <a:buNone/>
            </a:pPr>
            <a:endParaRPr lang="en-GB" b="1" dirty="0"/>
          </a:p>
          <a:p>
            <a:r>
              <a:rPr lang="en-GB" sz="800" dirty="0"/>
              <a:t>Implement based on story details</a:t>
            </a:r>
          </a:p>
          <a:p>
            <a:r>
              <a:rPr lang="en-GB" sz="800" dirty="0"/>
              <a:t>Commit often, clearly, and locally</a:t>
            </a:r>
          </a:p>
          <a:p>
            <a:r>
              <a:rPr lang="en-GB" sz="800" dirty="0"/>
              <a:t> UP TO DATE: feature into main, </a:t>
            </a:r>
            <a:r>
              <a:rPr lang="en-GB" sz="800" dirty="0" err="1"/>
              <a:t>subfeature</a:t>
            </a:r>
            <a:r>
              <a:rPr lang="en-GB" sz="800" dirty="0"/>
              <a:t> into feature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A4DCD5DB-1AFA-1369-93D5-804E12D3220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DC65195F-3D39-4F97-C46C-EEFC3E8269F5}"/>
              </a:ext>
            </a:extLst>
          </p:cNvPr>
          <p:cNvSpPr txBox="1">
            <a:spLocks/>
          </p:cNvSpPr>
          <p:nvPr/>
        </p:nvSpPr>
        <p:spPr>
          <a:xfrm>
            <a:off x="4869873" y="1079645"/>
            <a:ext cx="3931373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en-GB" b="1" dirty="0"/>
              <a:t>5. 🧪 Test the Feature</a:t>
            </a:r>
          </a:p>
          <a:p>
            <a:pPr>
              <a:buNone/>
            </a:pPr>
            <a:endParaRPr lang="en-GB" sz="600" b="1" dirty="0"/>
          </a:p>
          <a:p>
            <a:r>
              <a:rPr lang="en-GB" sz="800" dirty="0"/>
              <a:t>BE Unit tests</a:t>
            </a:r>
          </a:p>
          <a:p>
            <a:r>
              <a:rPr lang="en-GB" sz="800" dirty="0"/>
              <a:t>Manual test UI/UX</a:t>
            </a:r>
          </a:p>
          <a:p>
            <a:r>
              <a:rPr lang="en-GB" sz="800" dirty="0"/>
              <a:t>Validate with acceptance criteria</a:t>
            </a:r>
          </a:p>
          <a:p>
            <a:r>
              <a:rPr lang="en-GB" sz="800" dirty="0"/>
              <a:t>Update coverage if required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7. 📝 Create Merge Request (</a:t>
            </a:r>
            <a:r>
              <a:rPr lang="en-GB" b="1" dirty="0" err="1"/>
              <a:t>Subfeature</a:t>
            </a:r>
            <a:r>
              <a:rPr lang="en-GB" b="1" dirty="0"/>
              <a:t> → Feature)</a:t>
            </a:r>
          </a:p>
          <a:p>
            <a:pPr>
              <a:spcBef>
                <a:spcPts val="1000"/>
              </a:spcBef>
            </a:pPr>
            <a:r>
              <a:rPr lang="en-GB" sz="800" b="1" dirty="0"/>
              <a:t>🔖 Name: [</a:t>
            </a:r>
            <a:r>
              <a:rPr lang="en-GB" sz="800" b="1" dirty="0" err="1"/>
              <a:t>Subfeature</a:t>
            </a:r>
            <a:r>
              <a:rPr lang="en-GB" sz="800" b="1" dirty="0"/>
              <a:t>][FE][DEAL-1234] - Add login form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✅ Review with team</a:t>
            </a:r>
          </a:p>
          <a:p>
            <a:pPr>
              <a:spcBef>
                <a:spcPts val="1000"/>
              </a:spcBef>
            </a:pPr>
            <a:r>
              <a:rPr lang="en-GB" sz="800" dirty="0"/>
              <a:t>✅ Wait for approval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8. 📝 Final merge request for feature after integration)</a:t>
            </a:r>
          </a:p>
          <a:p>
            <a:pPr marL="139700" indent="0">
              <a:spcBef>
                <a:spcPts val="1000"/>
              </a:spcBef>
              <a:buNone/>
            </a:pPr>
            <a:r>
              <a:rPr lang="en-GB" b="1" dirty="0"/>
              <a:t>9. 📝 Make automation feature for QA testing</a:t>
            </a:r>
          </a:p>
          <a:p>
            <a:pPr>
              <a:spcBef>
                <a:spcPts val="1000"/>
              </a:spcBef>
            </a:pPr>
            <a:endParaRPr lang="en-GB" sz="800" b="1" dirty="0"/>
          </a:p>
          <a:p>
            <a:pPr marL="139700" indent="0">
              <a:spcBef>
                <a:spcPts val="1000"/>
              </a:spcBef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1395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350631C6-9C6E-DE7E-38E7-C94A7EC4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65B8B429-DF44-048B-ADAD-010F52B2F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04 FLOW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B772F84E-22CC-6194-DCDD-94D2AFDD14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CA312B9-5D8F-CE47-6742-0BE0FF7B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8" y="1469270"/>
            <a:ext cx="3799287" cy="2912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D3A83-C2D9-A062-E46E-65E45976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654" y="1523883"/>
            <a:ext cx="3931798" cy="28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597A31C9-2671-9482-B2FF-FA376C6D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EEFEF6E6-85A1-9267-CC07-E10E0C822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4944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05 APPLICATION CONFIGURATIONS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6DD88B1E-7BDF-4377-AD63-95A10007C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9789" y="928496"/>
            <a:ext cx="2621611" cy="4119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sz="1100" b="1" dirty="0">
                <a:solidFill>
                  <a:srgbClr val="00B050"/>
                </a:solidFill>
              </a:rPr>
              <a:t>Frontend</a:t>
            </a:r>
            <a:endParaRPr lang="en-GB" sz="800" b="1" dirty="0">
              <a:solidFill>
                <a:srgbClr val="00B050"/>
              </a:solidFill>
            </a:endParaRPr>
          </a:p>
          <a:p>
            <a:r>
              <a:rPr lang="en-GB" sz="800" b="1" dirty="0"/>
              <a:t>Ant Design + Custom Theming</a:t>
            </a:r>
          </a:p>
          <a:p>
            <a:pPr marL="139700" indent="0">
              <a:buNone/>
            </a:pPr>
            <a:r>
              <a:rPr lang="en-GB" sz="800" dirty="0"/>
              <a:t>Enterprise UI components with custom theme system for consistent, responsive, and beautiful interfaces across all devices.</a:t>
            </a:r>
          </a:p>
          <a:p>
            <a:r>
              <a:rPr lang="en-GB" sz="800" b="1" dirty="0"/>
              <a:t>Error validations</a:t>
            </a:r>
          </a:p>
          <a:p>
            <a:pPr marL="139700" indent="0">
              <a:buNone/>
            </a:pPr>
            <a:r>
              <a:rPr lang="en-GB" sz="800" dirty="0"/>
              <a:t>Input validation with real-time feedback, also handling of messages with a </a:t>
            </a:r>
            <a:r>
              <a:rPr lang="en-GB" sz="800" dirty="0" err="1"/>
              <a:t>snackbar</a:t>
            </a:r>
            <a:r>
              <a:rPr lang="en-GB" sz="800" dirty="0"/>
              <a:t> (success, error, warning, info) can be used for notifications also.</a:t>
            </a:r>
          </a:p>
          <a:p>
            <a:pPr marL="139700" indent="0">
              <a:buNone/>
            </a:pPr>
            <a:endParaRPr lang="en-GB" sz="800" dirty="0"/>
          </a:p>
          <a:p>
            <a:r>
              <a:rPr lang="en-GB" sz="800" b="1" dirty="0"/>
              <a:t> Redux Toolkit + React Query</a:t>
            </a:r>
          </a:p>
          <a:p>
            <a:pPr marL="139700" indent="0">
              <a:buNone/>
            </a:pPr>
            <a:r>
              <a:rPr lang="en-GB" sz="800" dirty="0"/>
              <a:t>Dual state management: Redux for client state (auth) and React Query for server state, ensuring efficient data handling and real-time updates.</a:t>
            </a:r>
          </a:p>
          <a:p>
            <a:r>
              <a:rPr lang="en-GB" sz="800" b="1" dirty="0"/>
              <a:t> TypeScript + React 18</a:t>
            </a:r>
          </a:p>
          <a:p>
            <a:pPr marL="139700" indent="0">
              <a:buNone/>
            </a:pPr>
            <a:r>
              <a:rPr lang="en-GB" sz="800" dirty="0"/>
              <a:t>Type-safe development with modern React features, providing better error prevention and improved code maintainability.</a:t>
            </a:r>
          </a:p>
          <a:p>
            <a:r>
              <a:rPr lang="en-GB" sz="800" b="1" dirty="0"/>
              <a:t>JWT + HTTP-only Cookies</a:t>
            </a:r>
          </a:p>
          <a:p>
            <a:pPr marL="139700" indent="0">
              <a:buNone/>
            </a:pPr>
            <a:r>
              <a:rPr lang="en-GB" sz="800" dirty="0"/>
              <a:t>Secure authentication with protected routes and role-based access, ensuring safe user sessions and data protection.</a:t>
            </a:r>
          </a:p>
          <a:p>
            <a:r>
              <a:rPr lang="en-GB" sz="800" b="1" dirty="0"/>
              <a:t>React Hook Form + </a:t>
            </a:r>
            <a:r>
              <a:rPr lang="en-GB" sz="800" b="1" dirty="0" err="1"/>
              <a:t>AntD</a:t>
            </a:r>
            <a:r>
              <a:rPr lang="en-GB" sz="800" b="1" dirty="0"/>
              <a:t> Rules</a:t>
            </a:r>
          </a:p>
          <a:p>
            <a:pPr marL="139700" indent="0">
              <a:buNone/>
            </a:pPr>
            <a:r>
              <a:rPr lang="en-GB" sz="800" dirty="0"/>
              <a:t>High-performance form handling with schema validation, delivering smooth user experiences with minimal re-renders.</a:t>
            </a:r>
          </a:p>
          <a:p>
            <a:r>
              <a:rPr lang="en-GB" sz="800" dirty="0"/>
              <a:t>• Component Architecture</a:t>
            </a:r>
          </a:p>
          <a:p>
            <a:pPr marL="139700" indent="0">
              <a:buNone/>
            </a:pPr>
            <a:r>
              <a:rPr lang="en-GB" sz="800" dirty="0"/>
              <a:t>Modular, reusable components with card-based design, ensuring consistent UI/UX and code maintainability.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1EE082BF-374F-1BFF-EBCF-EC05E859021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94;p57">
            <a:extLst>
              <a:ext uri="{FF2B5EF4-FFF2-40B4-BE49-F238E27FC236}">
                <a16:creationId xmlns:a16="http://schemas.microsoft.com/office/drawing/2014/main" id="{1A2D4BFB-A059-3993-ED63-9C7B7573D0E1}"/>
              </a:ext>
            </a:extLst>
          </p:cNvPr>
          <p:cNvSpPr txBox="1">
            <a:spLocks/>
          </p:cNvSpPr>
          <p:nvPr/>
        </p:nvSpPr>
        <p:spPr>
          <a:xfrm>
            <a:off x="3482256" y="935135"/>
            <a:ext cx="2621611" cy="411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GB" sz="1100" b="1" dirty="0">
                <a:solidFill>
                  <a:srgbClr val="00B050"/>
                </a:solidFill>
              </a:rPr>
              <a:t>Backend</a:t>
            </a:r>
          </a:p>
          <a:p>
            <a:r>
              <a:rPr lang="en-GB" sz="800" b="1" dirty="0"/>
              <a:t>Spring Boot + Spring Security</a:t>
            </a:r>
          </a:p>
          <a:p>
            <a:pPr marL="139700" indent="0">
              <a:buNone/>
            </a:pPr>
            <a:r>
              <a:rPr lang="en-GB" sz="800" dirty="0"/>
              <a:t>Robust Java framework with built-in security features, providing scalable and secure RESTful API endpoints with JWT authentication.</a:t>
            </a:r>
          </a:p>
          <a:p>
            <a:r>
              <a:rPr lang="en-GB" sz="800" b="1" dirty="0"/>
              <a:t>PostgreSQL Database</a:t>
            </a:r>
          </a:p>
          <a:p>
            <a:pPr marL="139700" indent="0">
              <a:buNone/>
            </a:pPr>
            <a:r>
              <a:rPr lang="en-GB" sz="800" dirty="0"/>
              <a:t>Reliable relational database with advanced features for data integrity, transactions, and complex queries in the e-commerce system.</a:t>
            </a:r>
          </a:p>
          <a:p>
            <a:r>
              <a:rPr lang="en-GB" sz="800" b="1" dirty="0"/>
              <a:t> JPA/Hibernate</a:t>
            </a:r>
          </a:p>
          <a:p>
            <a:pPr marL="139700" indent="0">
              <a:buNone/>
            </a:pPr>
            <a:r>
              <a:rPr lang="en-GB" sz="800" dirty="0"/>
              <a:t>Object-relational mapping framework enabling efficient database operations, entity management, and data persistence.</a:t>
            </a:r>
          </a:p>
          <a:p>
            <a:r>
              <a:rPr lang="en-GB" sz="800" b="1" dirty="0"/>
              <a:t> Spring Data JPA</a:t>
            </a:r>
          </a:p>
          <a:p>
            <a:pPr marL="139700" indent="0">
              <a:buNone/>
            </a:pPr>
            <a:r>
              <a:rPr lang="en-GB" sz="800" dirty="0"/>
              <a:t>Simplified data access layer with automatic repository implementations and query generation for faster development.</a:t>
            </a:r>
          </a:p>
          <a:p>
            <a:r>
              <a:rPr lang="en-GB" sz="800" b="1" dirty="0"/>
              <a:t> Spring </a:t>
            </a:r>
            <a:r>
              <a:rPr lang="en-GB" sz="800" b="1" dirty="0" err="1"/>
              <a:t>WebFlux</a:t>
            </a:r>
            <a:endParaRPr lang="en-GB" sz="800" b="1" dirty="0"/>
          </a:p>
          <a:p>
            <a:pPr marL="139700" indent="0">
              <a:buNone/>
            </a:pPr>
            <a:r>
              <a:rPr lang="en-GB" sz="800" dirty="0"/>
              <a:t>Reactive programming support for handling asynchronous operations and non-blocking I/O operations.</a:t>
            </a:r>
          </a:p>
          <a:p>
            <a:r>
              <a:rPr lang="en-GB" sz="800" dirty="0"/>
              <a:t> </a:t>
            </a:r>
            <a:r>
              <a:rPr lang="en-GB" sz="800" b="1" dirty="0"/>
              <a:t>Lombok</a:t>
            </a:r>
          </a:p>
          <a:p>
            <a:pPr marL="139700" indent="0">
              <a:buNone/>
            </a:pPr>
            <a:r>
              <a:rPr lang="en-GB" sz="800" dirty="0"/>
              <a:t>Reduces boilerplate code with annotations for getters, setters, and constructors, improving code readability.</a:t>
            </a:r>
          </a:p>
          <a:p>
            <a:r>
              <a:rPr lang="en-GB" sz="800" b="1" dirty="0"/>
              <a:t> Spring Boot Actuator</a:t>
            </a:r>
          </a:p>
          <a:p>
            <a:pPr marL="139700" indent="0">
              <a:buNone/>
            </a:pPr>
            <a:r>
              <a:rPr lang="en-GB" sz="800" dirty="0"/>
              <a:t>Production-ready features for monitoring and managing the application, including health checks and metrics.</a:t>
            </a:r>
          </a:p>
          <a:p>
            <a:r>
              <a:rPr lang="en-GB" sz="800" b="1" dirty="0"/>
              <a:t>Reactive Gateway &amp; Automatic Service Discovery under Docker</a:t>
            </a:r>
          </a:p>
          <a:p>
            <a:pPr marL="139700" indent="0">
              <a:buNone/>
            </a:pPr>
            <a:endParaRPr lang="en-GB" sz="800" dirty="0"/>
          </a:p>
        </p:txBody>
      </p:sp>
      <p:sp>
        <p:nvSpPr>
          <p:cNvPr id="3" name="Google Shape;1994;p57">
            <a:extLst>
              <a:ext uri="{FF2B5EF4-FFF2-40B4-BE49-F238E27FC236}">
                <a16:creationId xmlns:a16="http://schemas.microsoft.com/office/drawing/2014/main" id="{5DB82A58-E5D3-4107-C318-B7DC3A20B43A}"/>
              </a:ext>
            </a:extLst>
          </p:cNvPr>
          <p:cNvSpPr txBox="1">
            <a:spLocks/>
          </p:cNvSpPr>
          <p:nvPr/>
        </p:nvSpPr>
        <p:spPr>
          <a:xfrm>
            <a:off x="6103867" y="2617884"/>
            <a:ext cx="2887733" cy="401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GB" sz="1100" b="1" dirty="0">
                <a:solidFill>
                  <a:srgbClr val="00B050"/>
                </a:solidFill>
              </a:rPr>
              <a:t>Automation</a:t>
            </a:r>
            <a:endParaRPr lang="en-GB" sz="800" b="1" dirty="0">
              <a:solidFill>
                <a:srgbClr val="00B050"/>
              </a:solidFill>
            </a:endParaRPr>
          </a:p>
          <a:p>
            <a:r>
              <a:rPr lang="en-GB" sz="800" dirty="0"/>
              <a:t> Selenium WebDriver</a:t>
            </a:r>
          </a:p>
          <a:p>
            <a:pPr marL="139700" indent="0">
              <a:buNone/>
            </a:pPr>
            <a:r>
              <a:rPr lang="en-GB" sz="800" dirty="0"/>
              <a:t>Automated browser testing framework for end-to-end testing of web applications, ensuring UI functionality and user interactions.</a:t>
            </a:r>
          </a:p>
          <a:p>
            <a:r>
              <a:rPr lang="en-GB" sz="800" dirty="0"/>
              <a:t>•Page Object Model (POM)</a:t>
            </a:r>
          </a:p>
          <a:p>
            <a:pPr marL="139700" indent="0">
              <a:buNone/>
            </a:pPr>
            <a:r>
              <a:rPr lang="en-GB" sz="800" dirty="0"/>
              <a:t>Design pattern for organizing test code, separating page-specific code from test logic, enhancing maintainability and reusability.</a:t>
            </a:r>
          </a:p>
          <a:p>
            <a:r>
              <a:rPr lang="en-GB" sz="800" dirty="0"/>
              <a:t>•TestNG Framework</a:t>
            </a:r>
          </a:p>
          <a:p>
            <a:pPr marL="139700" indent="0">
              <a:buNone/>
            </a:pPr>
            <a:r>
              <a:rPr lang="en-GB" sz="800" dirty="0"/>
              <a:t>Testing framework for organizing and executing tests, supporting parallel execution, data-driven testing, and reporting.</a:t>
            </a:r>
          </a:p>
          <a:p>
            <a:r>
              <a:rPr lang="en-GB" sz="800" dirty="0"/>
              <a:t>•Maven</a:t>
            </a:r>
          </a:p>
          <a:p>
            <a:pPr marL="139700" indent="0">
              <a:buNone/>
            </a:pPr>
            <a:r>
              <a:rPr lang="en-GB" sz="800" dirty="0"/>
              <a:t>Build automation tool for managing project dependencies, compiling code, and running tests, ensuring consistent build processes.</a:t>
            </a:r>
          </a:p>
        </p:txBody>
      </p:sp>
    </p:spTree>
    <p:extLst>
      <p:ext uri="{BB962C8B-B14F-4D97-AF65-F5344CB8AC3E}">
        <p14:creationId xmlns:p14="http://schemas.microsoft.com/office/powerpoint/2010/main" val="131962852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2092</Words>
  <Application>Microsoft Office PowerPoint</Application>
  <PresentationFormat>On-screen Show (16:9)</PresentationFormat>
  <Paragraphs>266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Montserrat ExtraBold</vt:lpstr>
      <vt:lpstr>Montserrat</vt:lpstr>
      <vt:lpstr>Montserrat Medium</vt:lpstr>
      <vt:lpstr>Montserrat ExtraLight</vt:lpstr>
      <vt:lpstr>Arial</vt:lpstr>
      <vt:lpstr>Futuristic Background by Slidesgo</vt:lpstr>
      <vt:lpstr>DEAL</vt:lpstr>
      <vt:lpstr>What we’ll discuss today?</vt:lpstr>
      <vt:lpstr>01</vt:lpstr>
      <vt:lpstr>TEAM (HORIA BRENCHU)</vt:lpstr>
      <vt:lpstr>02 SPRINT 1 OBJECTIVES  </vt:lpstr>
      <vt:lpstr>03 SCRUM CEREMONIES   </vt:lpstr>
      <vt:lpstr>04 FLOW     </vt:lpstr>
      <vt:lpstr>04 FLOW     </vt:lpstr>
      <vt:lpstr>05 APPLICATION CONFIGURATIONS       </vt:lpstr>
      <vt:lpstr>06 SPRINT METRICS      </vt:lpstr>
      <vt:lpstr>06 SPRINT METRICS      </vt:lpstr>
      <vt:lpstr>06 SPRINT METRICS      </vt:lpstr>
      <vt:lpstr>06 SPRINT METRICS      </vt:lpstr>
      <vt:lpstr>06 SPRINT METRICS      </vt:lpstr>
      <vt:lpstr>06 SPRINT METRICS      </vt:lpstr>
      <vt:lpstr>07 MEMBER RETROSPECTIVE Andrei      </vt:lpstr>
      <vt:lpstr>Andrei Borza – Dev life</vt:lpstr>
      <vt:lpstr>Andrei Borza - Retrospective</vt:lpstr>
      <vt:lpstr>07 MEMBER RETROSPECTIVE Cornel      </vt:lpstr>
      <vt:lpstr>What I did for  the team</vt:lpstr>
      <vt:lpstr>In retrospect</vt:lpstr>
      <vt:lpstr>07 MEMBER RETROSPECTIVE Gabriel      </vt:lpstr>
      <vt:lpstr>Nistor Ioan-Gabriel</vt:lpstr>
      <vt:lpstr>Nistor Ioan-Gabriel</vt:lpstr>
      <vt:lpstr>07 MEMBER RETROSPECTIVE Hunor      </vt:lpstr>
      <vt:lpstr>Budai Hunor</vt:lpstr>
      <vt:lpstr>Budai Hunor</vt:lpstr>
      <vt:lpstr>08 SCRUM MUSTER RETROSPECTIVE Cristi      </vt:lpstr>
      <vt:lpstr>What I did for  the team</vt:lpstr>
      <vt:lpstr>In retrospect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Bildea Cristi</dc:creator>
  <cp:lastModifiedBy>Cristian Bildea</cp:lastModifiedBy>
  <cp:revision>3</cp:revision>
  <dcterms:modified xsi:type="dcterms:W3CDTF">2025-05-08T06:27:53Z</dcterms:modified>
</cp:coreProperties>
</file>